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63" r:id="rId2"/>
    <p:sldMasterId id="2147483771" r:id="rId3"/>
    <p:sldMasterId id="2147483779" r:id="rId4"/>
  </p:sldMasterIdLst>
  <p:notesMasterIdLst>
    <p:notesMasterId r:id="rId11"/>
  </p:notesMasterIdLst>
  <p:handoutMasterIdLst>
    <p:handoutMasterId r:id="rId12"/>
  </p:handoutMasterIdLst>
  <p:sldIdLst>
    <p:sldId id="291" r:id="rId5"/>
    <p:sldId id="293" r:id="rId6"/>
    <p:sldId id="292" r:id="rId7"/>
    <p:sldId id="295" r:id="rId8"/>
    <p:sldId id="296" r:id="rId9"/>
    <p:sldId id="302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612">
          <p15:clr>
            <a:srgbClr val="A4A3A4"/>
          </p15:clr>
        </p15:guide>
        <p15:guide id="3" orient="horz" pos="4156">
          <p15:clr>
            <a:srgbClr val="A4A3A4"/>
          </p15:clr>
        </p15:guide>
        <p15:guide id="4" orient="horz" pos="799">
          <p15:clr>
            <a:srgbClr val="A4A3A4"/>
          </p15:clr>
        </p15:guide>
        <p15:guide id="5" pos="2880">
          <p15:clr>
            <a:srgbClr val="A4A3A4"/>
          </p15:clr>
        </p15:guide>
        <p15:guide id="6" pos="158">
          <p15:clr>
            <a:srgbClr val="A4A3A4"/>
          </p15:clr>
        </p15:guide>
        <p15:guide id="7" pos="56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9B"/>
    <a:srgbClr val="F01D27"/>
    <a:srgbClr val="D8C726"/>
    <a:srgbClr val="77BD43"/>
    <a:srgbClr val="F08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7679" autoAdjust="0"/>
  </p:normalViewPr>
  <p:slideViewPr>
    <p:cSldViewPr>
      <p:cViewPr varScale="1">
        <p:scale>
          <a:sx n="97" d="100"/>
          <a:sy n="97" d="100"/>
        </p:scale>
        <p:origin x="606" y="96"/>
      </p:cViewPr>
      <p:guideLst>
        <p:guide orient="horz" pos="2160"/>
        <p:guide orient="horz" pos="3612"/>
        <p:guide orient="horz" pos="4156"/>
        <p:guide orient="horz" pos="799"/>
        <p:guide pos="2880"/>
        <p:guide pos="158"/>
        <p:guide pos="560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272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9812D5E-BB5D-4D18-9F66-3F3CB5E38436}" type="datetimeFigureOut">
              <a:rPr lang="en-AU"/>
              <a:pPr>
                <a:defRPr/>
              </a:pPr>
              <a:t>12/10/2017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4EF1886E-4DD8-4A40-8C97-F509DCE20E0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30581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06DB6A9-7F5E-48F7-A007-BE2D36E01853}" type="datetimeFigureOut">
              <a:rPr lang="en-AU"/>
              <a:pPr>
                <a:defRPr/>
              </a:pPr>
              <a:t>12/10/2017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29D2E7DB-2975-4772-8B5D-19DA16EA3C6D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21683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4149080"/>
            <a:ext cx="8642350" cy="864096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50825" y="5013176"/>
            <a:ext cx="8641655" cy="72087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299137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68413"/>
            <a:ext cx="4248000" cy="4465638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268413"/>
            <a:ext cx="4248000" cy="4465638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E18141-A760-46B6-9423-850D1B44B516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7322744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rd Two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8480" y="1269965"/>
            <a:ext cx="5364000" cy="4464086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50825" y="1268413"/>
            <a:ext cx="3097039" cy="4464086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E0B3E-DB71-410D-B2AA-7C50DA0AA5C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33437075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hird One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268413"/>
            <a:ext cx="5364000" cy="4465638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5796135" y="1268413"/>
            <a:ext cx="3097039" cy="4465638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56354-7322-4253-85AF-189AD45D1E33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21198452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825" y="1268413"/>
            <a:ext cx="8642350" cy="3960787"/>
          </a:xfrm>
        </p:spPr>
        <p:txBody>
          <a:bodyPr rtlCol="0">
            <a:normAutofit/>
          </a:bodyPr>
          <a:lstStyle>
            <a:lvl1pPr marL="0" indent="0"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19" y="5301208"/>
            <a:ext cx="8641655" cy="4320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B7B646-84B1-4A6A-885B-0C563DF0629F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80551358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6C3C1F-5CD8-4B1A-B4BD-D42BCBEE39F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0742438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588"/>
            <a:ext cx="913447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4149080"/>
            <a:ext cx="8642350" cy="864096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50825" y="5013176"/>
            <a:ext cx="8641655" cy="72087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622724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268413"/>
            <a:ext cx="8642350" cy="4465638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lang="en-US" dirty="0" smtClean="0"/>
            </a:lvl1pPr>
            <a:lvl2pPr>
              <a:spcBef>
                <a:spcPts val="0"/>
              </a:spcBef>
              <a:spcAft>
                <a:spcPts val="300"/>
              </a:spcAft>
              <a:defRPr lang="en-US" dirty="0" smtClean="0"/>
            </a:lvl2pPr>
            <a:lvl3pPr>
              <a:spcBef>
                <a:spcPts val="0"/>
              </a:spcBef>
              <a:spcAft>
                <a:spcPts val="300"/>
              </a:spcAft>
              <a:defRPr lang="en-US" dirty="0" smtClean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36BFC3-A3A0-488C-98FA-9504B3D08794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36674746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68413"/>
            <a:ext cx="4248000" cy="4465638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268413"/>
            <a:ext cx="4248000" cy="4465638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9A71EC-9367-4360-9B78-C7A3F9D2EE8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59954770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rd Two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8480" y="1269965"/>
            <a:ext cx="5364000" cy="4464086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50825" y="1268413"/>
            <a:ext cx="3097039" cy="4464086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EDC0A-896A-48F7-A72B-4D7EFB460C4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23809971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hird One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268413"/>
            <a:ext cx="5364000" cy="4465638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5796135" y="1268413"/>
            <a:ext cx="3097039" cy="4465638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F9D776-7F70-4682-AF7D-A4A7FBF47CC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82659117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268413"/>
            <a:ext cx="8642350" cy="4465638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lang="en-US" dirty="0" smtClean="0"/>
            </a:lvl1pPr>
            <a:lvl2pPr>
              <a:spcBef>
                <a:spcPts val="0"/>
              </a:spcBef>
              <a:spcAft>
                <a:spcPts val="300"/>
              </a:spcAft>
              <a:defRPr lang="en-US" dirty="0" smtClean="0"/>
            </a:lvl2pPr>
            <a:lvl3pPr>
              <a:spcBef>
                <a:spcPts val="0"/>
              </a:spcBef>
              <a:spcAft>
                <a:spcPts val="300"/>
              </a:spcAft>
              <a:defRPr lang="en-US" dirty="0" smtClean="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50E79A-0CCE-403D-A401-2EF37DF348D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63712949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825" y="1268413"/>
            <a:ext cx="8642350" cy="3960787"/>
          </a:xfrm>
        </p:spPr>
        <p:txBody>
          <a:bodyPr rtlCol="0">
            <a:normAutofit/>
          </a:bodyPr>
          <a:lstStyle>
            <a:lvl1pPr marL="0" indent="0"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19" y="5301208"/>
            <a:ext cx="8641655" cy="4320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886A31-8E1C-4DEE-873D-07619CCC910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69935008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4A2FD3-BD6B-4264-97C7-57276B19ECD2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84663083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588"/>
            <a:ext cx="913447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4149080"/>
            <a:ext cx="8642350" cy="864096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50825" y="5013176"/>
            <a:ext cx="8641655" cy="72087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0933882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268413"/>
            <a:ext cx="8642350" cy="4465638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lang="en-US" dirty="0" smtClean="0"/>
            </a:lvl1pPr>
            <a:lvl2pPr>
              <a:spcBef>
                <a:spcPts val="0"/>
              </a:spcBef>
              <a:spcAft>
                <a:spcPts val="300"/>
              </a:spcAft>
              <a:defRPr lang="en-US" dirty="0" smtClean="0"/>
            </a:lvl2pPr>
            <a:lvl3pPr>
              <a:spcBef>
                <a:spcPts val="0"/>
              </a:spcBef>
              <a:spcAft>
                <a:spcPts val="300"/>
              </a:spcAft>
              <a:defRPr lang="en-US" dirty="0" smtClean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D21DE4-19BB-4248-A731-855DFAF10FCF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23079717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68413"/>
            <a:ext cx="4248000" cy="4465638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268413"/>
            <a:ext cx="4248000" cy="4465638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F7034C-997C-488F-94A2-13F4A7631AD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28742687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rd Two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8480" y="1269965"/>
            <a:ext cx="5364000" cy="4464086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50825" y="1268413"/>
            <a:ext cx="3097039" cy="4464086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99363-DD1A-4BA1-830A-24547801925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44116738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hird One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268413"/>
            <a:ext cx="5364000" cy="4465638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5796135" y="1268413"/>
            <a:ext cx="3097039" cy="4465638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9FA15-A39B-46D0-97E0-D629D4D83C7F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70728608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825" y="1268413"/>
            <a:ext cx="8642350" cy="3960787"/>
          </a:xfrm>
        </p:spPr>
        <p:txBody>
          <a:bodyPr rtlCol="0">
            <a:normAutofit/>
          </a:bodyPr>
          <a:lstStyle>
            <a:lvl1pPr marL="0" indent="0"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19" y="5301208"/>
            <a:ext cx="8641655" cy="4320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E571A4-3F47-41FF-B0C4-BF950BEEF296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93803635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F2A01E-8E19-48CE-A1EA-7C1590B9BE2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6568876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68413"/>
            <a:ext cx="4248000" cy="4465638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268413"/>
            <a:ext cx="4248000" cy="4465638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EEBC47-71DC-4F1B-A366-911CB62370B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895011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rd Two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8480" y="1269965"/>
            <a:ext cx="5364000" cy="4464086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50825" y="1268413"/>
            <a:ext cx="3097039" cy="4464086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56ED5-8BD2-427F-AB47-AF677245A7B9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2389634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hird One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268413"/>
            <a:ext cx="5364000" cy="4465638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5796135" y="1268413"/>
            <a:ext cx="3097039" cy="4465638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7EF42-0B30-434A-A61F-C66E6B39F013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5950798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825" y="1268413"/>
            <a:ext cx="8642350" cy="3960787"/>
          </a:xfrm>
        </p:spPr>
        <p:txBody>
          <a:bodyPr rtlCol="0">
            <a:normAutofit/>
          </a:bodyPr>
          <a:lstStyle>
            <a:lvl1pPr marL="0" indent="0"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19" y="5301208"/>
            <a:ext cx="8641655" cy="4320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D81845-4B57-4CDE-805C-9A5D7E1915AF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7506448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C04CD5-7EB3-4F99-8D58-28F3655AC86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6889845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588"/>
            <a:ext cx="913447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4149080"/>
            <a:ext cx="8642350" cy="864096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50825" y="5013176"/>
            <a:ext cx="8641655" cy="72087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166879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268413"/>
            <a:ext cx="8642350" cy="4465638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lang="en-US" dirty="0" smtClean="0"/>
            </a:lvl1pPr>
            <a:lvl2pPr>
              <a:spcBef>
                <a:spcPts val="0"/>
              </a:spcBef>
              <a:spcAft>
                <a:spcPts val="300"/>
              </a:spcAft>
              <a:defRPr lang="en-US" dirty="0" smtClean="0"/>
            </a:lvl2pPr>
            <a:lvl3pPr>
              <a:spcBef>
                <a:spcPts val="0"/>
              </a:spcBef>
              <a:spcAft>
                <a:spcPts val="300"/>
              </a:spcAft>
              <a:defRPr lang="en-US" dirty="0" smtClean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648DAD-30E8-47EE-BBC9-0BB858FB50CF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1446394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358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825" y="6351588"/>
            <a:ext cx="5184775" cy="2460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8642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AU" alt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0825" y="1268413"/>
            <a:ext cx="8642350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0825" y="6138863"/>
            <a:ext cx="392113" cy="21748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</a:defRPr>
            </a:lvl1pPr>
          </a:lstStyle>
          <a:p>
            <a:fld id="{C76D49DA-32EB-495B-A37E-77A30C1BE109}" type="slidenum">
              <a:rPr lang="en-AU" altLang="en-US"/>
              <a:pPr/>
              <a:t>‹#›</a:t>
            </a:fld>
            <a:endParaRPr lang="en-AU" alt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50825" y="1052513"/>
            <a:ext cx="864076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panose="020B0604020202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panose="020B0604020202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panose="020B0604020202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panose="020B0604020202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spcBef>
          <a:spcPts val="600"/>
        </a:spcBef>
        <a:spcAft>
          <a:spcPts val="600"/>
        </a:spcAft>
        <a:buClr>
          <a:schemeClr val="tx1"/>
        </a:buClr>
        <a:buFont typeface="Arial" panose="020B0604020202020204" pitchFamily="34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85738" indent="-185738" algn="l" rtl="0" eaLnBrk="0" fontAlgn="base" hangingPunct="0">
        <a:spcBef>
          <a:spcPct val="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73038" algn="l" rtl="0" eaLnBrk="0" fontAlgn="base" hangingPunct="0">
        <a:spcBef>
          <a:spcPct val="0"/>
        </a:spcBef>
        <a:spcAft>
          <a:spcPts val="300"/>
        </a:spcAft>
        <a:buClr>
          <a:schemeClr val="tx1"/>
        </a:buClr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184150" algn="l" rtl="0" eaLnBrk="0" fontAlgn="base" hangingPunct="0"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5963" indent="-173038" algn="l" rtl="0" eaLnBrk="0" fontAlgn="base" hangingPunct="0">
        <a:spcBef>
          <a:spcPct val="0"/>
        </a:spcBef>
        <a:spcAft>
          <a:spcPts val="30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5"/>
          <a:stretch>
            <a:fillRect/>
          </a:stretch>
        </p:blipFill>
        <p:spPr bwMode="auto">
          <a:xfrm>
            <a:off x="-4763" y="5819775"/>
            <a:ext cx="9144001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825" y="6351588"/>
            <a:ext cx="5184775" cy="2460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8642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AU" altLang="en-US" smtClean="0"/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0825" y="1268413"/>
            <a:ext cx="8642350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0825" y="6138863"/>
            <a:ext cx="392113" cy="21748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</a:defRPr>
            </a:lvl1pPr>
          </a:lstStyle>
          <a:p>
            <a:fld id="{E941FC6A-07A5-4F3F-B84D-83DD7650D1F8}" type="slidenum">
              <a:rPr lang="en-AU" altLang="en-US"/>
              <a:pPr/>
              <a:t>‹#›</a:t>
            </a:fld>
            <a:endParaRPr lang="en-AU" alt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50825" y="1052513"/>
            <a:ext cx="864076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45" r:id="rId2"/>
    <p:sldLayoutId id="2147484246" r:id="rId3"/>
    <p:sldLayoutId id="2147484247" r:id="rId4"/>
    <p:sldLayoutId id="2147484248" r:id="rId5"/>
    <p:sldLayoutId id="2147484249" r:id="rId6"/>
    <p:sldLayoutId id="2147484250" r:id="rId7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anose="020B0604020202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anose="020B0604020202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anose="020B0604020202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anose="020B0604020202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spcBef>
          <a:spcPts val="600"/>
        </a:spcBef>
        <a:spcAft>
          <a:spcPts val="600"/>
        </a:spcAft>
        <a:buClr>
          <a:schemeClr val="tx1"/>
        </a:buClr>
        <a:buFont typeface="Arial" panose="020B0604020202020204" pitchFamily="34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85738" indent="-185738" algn="l" rtl="0" eaLnBrk="0" fontAlgn="base" hangingPunct="0">
        <a:spcBef>
          <a:spcPct val="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73038" algn="l" rtl="0" eaLnBrk="0" fontAlgn="base" hangingPunct="0">
        <a:spcBef>
          <a:spcPct val="0"/>
        </a:spcBef>
        <a:spcAft>
          <a:spcPts val="300"/>
        </a:spcAft>
        <a:buClr>
          <a:schemeClr val="tx1"/>
        </a:buClr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184150" algn="l" rtl="0" eaLnBrk="0" fontAlgn="base" hangingPunct="0"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5963" indent="-173038" algn="l" rtl="0" eaLnBrk="0" fontAlgn="base" hangingPunct="0">
        <a:spcBef>
          <a:spcPct val="0"/>
        </a:spcBef>
        <a:spcAft>
          <a:spcPts val="30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29"/>
          <a:stretch>
            <a:fillRect/>
          </a:stretch>
        </p:blipFill>
        <p:spPr bwMode="auto">
          <a:xfrm>
            <a:off x="0" y="5834063"/>
            <a:ext cx="91440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825" y="6351588"/>
            <a:ext cx="5184775" cy="2460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8642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AU" altLang="en-US" smtClean="0"/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0825" y="1268413"/>
            <a:ext cx="8642350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0825" y="6138863"/>
            <a:ext cx="392113" cy="21748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</a:defRPr>
            </a:lvl1pPr>
          </a:lstStyle>
          <a:p>
            <a:fld id="{A6A1B6D0-F3C9-4ADA-86F4-7B4D748B5E8F}" type="slidenum">
              <a:rPr lang="en-AU" altLang="en-US"/>
              <a:pPr/>
              <a:t>‹#›</a:t>
            </a:fld>
            <a:endParaRPr lang="en-AU" alt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50825" y="1052513"/>
            <a:ext cx="8640763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 kern="1200">
          <a:solidFill>
            <a:srgbClr val="A7193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A71930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A71930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A71930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A71930"/>
          </a:solidFill>
          <a:latin typeface="Arial" panose="020B0604020202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A71930"/>
          </a:solidFill>
          <a:latin typeface="Arial" panose="020B0604020202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A71930"/>
          </a:solidFill>
          <a:latin typeface="Arial" panose="020B0604020202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A71930"/>
          </a:solidFill>
          <a:latin typeface="Arial" panose="020B0604020202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A71930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spcBef>
          <a:spcPts val="600"/>
        </a:spcBef>
        <a:spcAft>
          <a:spcPts val="600"/>
        </a:spcAft>
        <a:buClr>
          <a:schemeClr val="tx1"/>
        </a:buClr>
        <a:buFont typeface="Arial" panose="020B0604020202020204" pitchFamily="34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85738" indent="-185738" algn="l" rtl="0" eaLnBrk="0" fontAlgn="base" hangingPunct="0">
        <a:spcBef>
          <a:spcPct val="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73038" algn="l" rtl="0" eaLnBrk="0" fontAlgn="base" hangingPunct="0">
        <a:spcBef>
          <a:spcPct val="0"/>
        </a:spcBef>
        <a:spcAft>
          <a:spcPts val="300"/>
        </a:spcAft>
        <a:buClr>
          <a:schemeClr val="tx1"/>
        </a:buClr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184150" algn="l" rtl="0" eaLnBrk="0" fontAlgn="base" hangingPunct="0"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5963" indent="-173038" algn="l" rtl="0" eaLnBrk="0" fontAlgn="base" hangingPunct="0">
        <a:spcBef>
          <a:spcPct val="0"/>
        </a:spcBef>
        <a:spcAft>
          <a:spcPts val="30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5"/>
          <a:stretch>
            <a:fillRect/>
          </a:stretch>
        </p:blipFill>
        <p:spPr bwMode="auto">
          <a:xfrm>
            <a:off x="0" y="5821363"/>
            <a:ext cx="91440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825" y="6351588"/>
            <a:ext cx="5184775" cy="2460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00" name="Title Placeholder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8642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AU" altLang="en-US" smtClean="0"/>
          </a:p>
        </p:txBody>
      </p:sp>
      <p:sp>
        <p:nvSpPr>
          <p:cNvPr id="410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0825" y="1268413"/>
            <a:ext cx="8642350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0825" y="6138863"/>
            <a:ext cx="392113" cy="21748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</a:defRPr>
            </a:lvl1pPr>
          </a:lstStyle>
          <a:p>
            <a:fld id="{B36574D3-DA4C-48A6-98E4-32CB8B11D868}" type="slidenum">
              <a:rPr lang="en-AU" altLang="en-US"/>
              <a:pPr/>
              <a:t>‹#›</a:t>
            </a:fld>
            <a:endParaRPr lang="en-AU" alt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50825" y="1052513"/>
            <a:ext cx="8640763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257" r:id="rId2"/>
    <p:sldLayoutId id="2147484258" r:id="rId3"/>
    <p:sldLayoutId id="2147484259" r:id="rId4"/>
    <p:sldLayoutId id="2147484260" r:id="rId5"/>
    <p:sldLayoutId id="2147484261" r:id="rId6"/>
    <p:sldLayoutId id="2147484262" r:id="rId7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 kern="1200">
          <a:solidFill>
            <a:srgbClr val="55763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557630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557630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557630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557630"/>
          </a:solidFill>
          <a:latin typeface="Arial" panose="020B0604020202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557630"/>
          </a:solidFill>
          <a:latin typeface="Arial" panose="020B0604020202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557630"/>
          </a:solidFill>
          <a:latin typeface="Arial" panose="020B0604020202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557630"/>
          </a:solidFill>
          <a:latin typeface="Arial" panose="020B0604020202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557630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spcBef>
          <a:spcPts val="600"/>
        </a:spcBef>
        <a:spcAft>
          <a:spcPts val="600"/>
        </a:spcAft>
        <a:buClr>
          <a:schemeClr val="tx1"/>
        </a:buClr>
        <a:buFont typeface="Arial" panose="020B0604020202020204" pitchFamily="34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85738" indent="-185738" algn="l" rtl="0" eaLnBrk="0" fontAlgn="base" hangingPunct="0">
        <a:spcBef>
          <a:spcPct val="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73038" algn="l" rtl="0" eaLnBrk="0" fontAlgn="base" hangingPunct="0">
        <a:spcBef>
          <a:spcPct val="0"/>
        </a:spcBef>
        <a:spcAft>
          <a:spcPts val="300"/>
        </a:spcAft>
        <a:buClr>
          <a:schemeClr val="tx1"/>
        </a:buClr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184150" algn="l" rtl="0" eaLnBrk="0" fontAlgn="base" hangingPunct="0"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5963" indent="-173038" algn="l" rtl="0" eaLnBrk="0" fontAlgn="base" hangingPunct="0">
        <a:spcBef>
          <a:spcPct val="0"/>
        </a:spcBef>
        <a:spcAft>
          <a:spcPts val="30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" t="-2" b="32941"/>
          <a:stretch>
            <a:fillRect/>
          </a:stretch>
        </p:blipFill>
        <p:spPr bwMode="auto">
          <a:xfrm>
            <a:off x="-36513" y="-26988"/>
            <a:ext cx="9180513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3"/>
          <p:cNvSpPr>
            <a:spLocks noGrp="1"/>
          </p:cNvSpPr>
          <p:nvPr>
            <p:ph type="title"/>
          </p:nvPr>
        </p:nvSpPr>
        <p:spPr>
          <a:xfrm>
            <a:off x="179388" y="4292600"/>
            <a:ext cx="8642350" cy="863600"/>
          </a:xfrm>
        </p:spPr>
        <p:txBody>
          <a:bodyPr/>
          <a:lstStyle/>
          <a:p>
            <a:pPr eaLnBrk="1" hangingPunct="1"/>
            <a:r>
              <a:rPr lang="en-AU" altLang="en-US" sz="3600" smtClean="0"/>
              <a:t>Client needs and satisfaction</a:t>
            </a:r>
          </a:p>
        </p:txBody>
      </p:sp>
      <p:sp>
        <p:nvSpPr>
          <p:cNvPr id="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79388" y="5229225"/>
            <a:ext cx="8642350" cy="720725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AU" altLang="en-US" dirty="0" smtClean="0"/>
              <a:t>Tribunal Excellence Framework</a:t>
            </a:r>
          </a:p>
          <a:p>
            <a:pPr eaLnBrk="1" hangingPunct="1">
              <a:defRPr/>
            </a:pPr>
            <a:r>
              <a:rPr lang="en-AU" altLang="en-US" dirty="0" smtClean="0"/>
              <a:t>October 2017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mtClean="0"/>
              <a:t>Service snapshot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/>
              <a:t>Source: VCAT Annual Report 2016-17</a:t>
            </a:r>
            <a:endParaRPr lang="en-AU" dirty="0"/>
          </a:p>
        </p:txBody>
      </p:sp>
      <p:pic>
        <p:nvPicPr>
          <p:cNvPr id="10244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5438" y="1196975"/>
            <a:ext cx="5953125" cy="4171950"/>
          </a:xfrm>
        </p:spPr>
      </p:pic>
      <p:sp>
        <p:nvSpPr>
          <p:cNvPr id="2" name="Oval 1"/>
          <p:cNvSpPr/>
          <p:nvPr/>
        </p:nvSpPr>
        <p:spPr>
          <a:xfrm>
            <a:off x="6804025" y="1916113"/>
            <a:ext cx="720725" cy="288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6659563" y="4078288"/>
            <a:ext cx="841375" cy="287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6659563" y="3789363"/>
            <a:ext cx="841375" cy="287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9" name="Oval 8"/>
          <p:cNvSpPr/>
          <p:nvPr/>
        </p:nvSpPr>
        <p:spPr>
          <a:xfrm>
            <a:off x="6659563" y="3141663"/>
            <a:ext cx="841375" cy="287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mtClean="0"/>
              <a:t>Why tribunals exist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50825" y="1628775"/>
            <a:ext cx="8642350" cy="4105275"/>
          </a:xfrm>
        </p:spPr>
        <p:txBody>
          <a:bodyPr/>
          <a:lstStyle/>
          <a:p>
            <a:pPr eaLnBrk="1" hangingPunct="1">
              <a:spcAft>
                <a:spcPts val="1200"/>
              </a:spcAft>
              <a:defRPr/>
            </a:pPr>
            <a:r>
              <a:rPr lang="en-AU" altLang="en-US" sz="2400" b="0"/>
              <a:t>“It should never be forgotten that </a:t>
            </a:r>
            <a:r>
              <a:rPr lang="en-AU" altLang="en-US" sz="2400" b="0">
                <a:solidFill>
                  <a:schemeClr val="accent6">
                    <a:lumMod val="75000"/>
                    <a:lumOff val="25000"/>
                  </a:schemeClr>
                </a:solidFill>
              </a:rPr>
              <a:t>tribunals exist for users</a:t>
            </a:r>
            <a:r>
              <a:rPr lang="en-AU" altLang="en-US" sz="2400" b="0"/>
              <a:t>, and not the other way round. </a:t>
            </a:r>
          </a:p>
          <a:p>
            <a:pPr eaLnBrk="1" hangingPunct="1">
              <a:defRPr/>
            </a:pPr>
            <a:r>
              <a:rPr lang="en-AU" altLang="en-US" sz="2400" b="0"/>
              <a:t>No matter how good tribunals may be, they do not fulfil their function unless they are </a:t>
            </a:r>
            <a:r>
              <a:rPr lang="en-AU" altLang="en-US" sz="2400" b="0">
                <a:solidFill>
                  <a:schemeClr val="accent6">
                    <a:lumMod val="75000"/>
                    <a:lumOff val="25000"/>
                  </a:schemeClr>
                </a:solidFill>
              </a:rPr>
              <a:t>accessible</a:t>
            </a:r>
            <a:r>
              <a:rPr lang="en-AU" altLang="en-US" sz="2400" b="0"/>
              <a:t> </a:t>
            </a:r>
            <a:r>
              <a:rPr lang="en-AU" altLang="en-US" sz="2400" b="0">
                <a:solidFill>
                  <a:schemeClr val="accent6">
                    <a:lumMod val="75000"/>
                    <a:lumOff val="25000"/>
                  </a:schemeClr>
                </a:solidFill>
              </a:rPr>
              <a:t>by the people </a:t>
            </a:r>
            <a:r>
              <a:rPr lang="en-AU" altLang="en-US" sz="2400" b="0"/>
              <a:t>who want to use them ...” </a:t>
            </a:r>
          </a:p>
          <a:p>
            <a:pPr algn="ctr" eaLnBrk="1" hangingPunct="1">
              <a:defRPr/>
            </a:pPr>
            <a:endParaRPr lang="en-AU" altLang="en-US" sz="2400" b="0"/>
          </a:p>
          <a:p>
            <a:pPr eaLnBrk="1" hangingPunct="1">
              <a:tabLst>
                <a:tab pos="2690813" algn="l"/>
              </a:tabLst>
              <a:defRPr/>
            </a:pPr>
            <a:r>
              <a:rPr lang="en-AU" altLang="en-US" sz="2000" b="0"/>
              <a:t>Sir Andrew </a:t>
            </a:r>
            <a:r>
              <a:rPr lang="en-AU" altLang="en-US" sz="2000" b="0" err="1"/>
              <a:t>Leggatt</a:t>
            </a:r>
            <a:r>
              <a:rPr lang="en-AU" altLang="en-US" sz="2000" b="0"/>
              <a:t> 2001</a:t>
            </a:r>
            <a:br>
              <a:rPr lang="en-AU" altLang="en-US" sz="2000" b="0"/>
            </a:br>
            <a:r>
              <a:rPr lang="en-AU" altLang="en-US" sz="2000" b="0"/>
              <a:t>International Framework for Tribunal Excellence</a:t>
            </a:r>
          </a:p>
          <a:p>
            <a:pPr marL="342900" indent="-342900" algn="ctr" eaLnBrk="1" hangingPunct="1">
              <a:buFontTx/>
              <a:buChar char="-"/>
              <a:defRPr/>
            </a:pPr>
            <a:endParaRPr lang="en-AU" altLang="en-US" sz="2400" b="0"/>
          </a:p>
          <a:p>
            <a:pPr eaLnBrk="1" hangingPunct="1">
              <a:defRPr/>
            </a:pPr>
            <a:endParaRPr lang="en-AU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3288" y="2205038"/>
            <a:ext cx="4076700" cy="628650"/>
          </a:xfrm>
        </p:spPr>
      </p:pic>
      <p:sp>
        <p:nvSpPr>
          <p:cNvPr id="122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mtClean="0"/>
              <a:t>Our public value statement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2781300"/>
            <a:ext cx="41243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88" y="4160838"/>
            <a:ext cx="42291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3025"/>
            <a:ext cx="160972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25" y="1268413"/>
            <a:ext cx="41624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3" y="2085975"/>
            <a:ext cx="23431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>
          <a:xfrm>
            <a:off x="250825" y="1268413"/>
            <a:ext cx="8642350" cy="4465637"/>
          </a:xfrm>
        </p:spPr>
        <p:txBody>
          <a:bodyPr/>
          <a:lstStyle/>
          <a:p>
            <a:endParaRPr lang="en-AU" altLang="en-US"/>
          </a:p>
          <a:p>
            <a:endParaRPr lang="en-AU" altLang="en-US"/>
          </a:p>
        </p:txBody>
      </p:sp>
      <p:sp>
        <p:nvSpPr>
          <p:cNvPr id="133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mtClean="0"/>
              <a:t>Key design principles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1265238"/>
            <a:ext cx="2101850" cy="455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336675"/>
            <a:ext cx="1704975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341438"/>
            <a:ext cx="168910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336675"/>
            <a:ext cx="1546225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6588125" y="4365625"/>
            <a:ext cx="2305050" cy="5032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3" name="Oval 12"/>
          <p:cNvSpPr/>
          <p:nvPr/>
        </p:nvSpPr>
        <p:spPr>
          <a:xfrm>
            <a:off x="6516688" y="2276475"/>
            <a:ext cx="2376487" cy="7921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4" name="Oval 13"/>
          <p:cNvSpPr/>
          <p:nvPr/>
        </p:nvSpPr>
        <p:spPr>
          <a:xfrm>
            <a:off x="2181225" y="1628775"/>
            <a:ext cx="1512888" cy="576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5" name="Oval 14"/>
          <p:cNvSpPr/>
          <p:nvPr/>
        </p:nvSpPr>
        <p:spPr>
          <a:xfrm>
            <a:off x="179388" y="3716338"/>
            <a:ext cx="1512887" cy="5762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6" name="Oval 15"/>
          <p:cNvSpPr/>
          <p:nvPr/>
        </p:nvSpPr>
        <p:spPr>
          <a:xfrm>
            <a:off x="4340225" y="2205038"/>
            <a:ext cx="1960563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idx="1"/>
          </p:nvPr>
        </p:nvSpPr>
        <p:spPr>
          <a:xfrm>
            <a:off x="250825" y="1268413"/>
            <a:ext cx="8642350" cy="4629150"/>
          </a:xfrm>
        </p:spPr>
        <p:txBody>
          <a:bodyPr/>
          <a:lstStyle/>
          <a:p>
            <a:pPr>
              <a:defRPr/>
            </a:pPr>
            <a:r>
              <a:rPr lang="en-AU" altLang="en-US" sz="2000"/>
              <a:t>Customer Service Improvement Program</a:t>
            </a:r>
          </a:p>
          <a:p>
            <a:pPr marL="363538">
              <a:spcBef>
                <a:spcPts val="0"/>
              </a:spcBef>
              <a:defRPr/>
            </a:pPr>
            <a:r>
              <a:rPr lang="en-AU" altLang="en-US" b="0"/>
              <a:t>Streamline processes in registry</a:t>
            </a:r>
          </a:p>
          <a:p>
            <a:pPr marL="363538">
              <a:spcBef>
                <a:spcPts val="0"/>
              </a:spcBef>
              <a:defRPr/>
            </a:pPr>
            <a:r>
              <a:rPr lang="en-AU" altLang="en-US" b="0"/>
              <a:t>Single phone number, call reason codes, professional contact centre</a:t>
            </a:r>
          </a:p>
          <a:p>
            <a:pPr marL="363538">
              <a:spcBef>
                <a:spcPts val="0"/>
              </a:spcBef>
              <a:spcAft>
                <a:spcPts val="1200"/>
              </a:spcAft>
              <a:defRPr/>
            </a:pPr>
            <a:r>
              <a:rPr lang="en-AU" altLang="en-US" b="0"/>
              <a:t>Annual customer satisfaction surveys and public reporting</a:t>
            </a:r>
          </a:p>
          <a:p>
            <a:pPr>
              <a:defRPr/>
            </a:pPr>
            <a:r>
              <a:rPr lang="en-AU" altLang="en-US" sz="2000"/>
              <a:t>Digital strategy</a:t>
            </a:r>
          </a:p>
          <a:p>
            <a:pPr marL="363538">
              <a:spcBef>
                <a:spcPts val="0"/>
              </a:spcBef>
              <a:spcAft>
                <a:spcPts val="1200"/>
              </a:spcAft>
              <a:defRPr/>
            </a:pPr>
            <a:r>
              <a:rPr lang="en-AU" altLang="en-US" b="0"/>
              <a:t>Electronic lodgement, electronic files, Online Dispute Resolution pilot</a:t>
            </a:r>
          </a:p>
          <a:p>
            <a:pPr>
              <a:defRPr/>
            </a:pPr>
            <a:r>
              <a:rPr lang="en-AU" altLang="en-US" sz="2000"/>
              <a:t>User-centric website</a:t>
            </a:r>
            <a:endParaRPr lang="en-AU" altLang="en-US" b="0"/>
          </a:p>
          <a:p>
            <a:pPr marL="363538">
              <a:spcBef>
                <a:spcPts val="0"/>
              </a:spcBef>
              <a:defRPr/>
            </a:pPr>
            <a:r>
              <a:rPr lang="en-AU" altLang="en-US" b="0"/>
              <a:t>vcat.vic.gov.au</a:t>
            </a:r>
          </a:p>
          <a:p>
            <a:pPr>
              <a:defRPr/>
            </a:pPr>
            <a:r>
              <a:rPr lang="en-AU" altLang="en-US" sz="2000"/>
              <a:t>Inclusion</a:t>
            </a:r>
          </a:p>
          <a:p>
            <a:pPr marL="363538">
              <a:spcBef>
                <a:spcPts val="0"/>
              </a:spcBef>
              <a:defRPr/>
            </a:pPr>
            <a:r>
              <a:rPr lang="en-AU" altLang="en-US" b="0"/>
              <a:t>Accessibility Action Plan - aligns with State Disability Action Plan</a:t>
            </a:r>
          </a:p>
          <a:p>
            <a:pPr marL="363538">
              <a:spcBef>
                <a:spcPts val="0"/>
              </a:spcBef>
              <a:spcAft>
                <a:spcPts val="1200"/>
              </a:spcAft>
              <a:defRPr/>
            </a:pPr>
            <a:r>
              <a:rPr lang="en-AU" altLang="en-US" b="0"/>
              <a:t>Koori Inclusion Action Plan – new Koori Engagement Officer</a:t>
            </a:r>
          </a:p>
          <a:p>
            <a:pPr>
              <a:spcBef>
                <a:spcPts val="0"/>
              </a:spcBef>
              <a:defRPr/>
            </a:pPr>
            <a:r>
              <a:rPr lang="en-AU" altLang="en-US" sz="2000"/>
              <a:t>Expand access to alternative dispute resolution</a:t>
            </a:r>
          </a:p>
        </p:txBody>
      </p:sp>
      <p:sp>
        <p:nvSpPr>
          <p:cNvPr id="143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mtClean="0"/>
              <a:t>Key service enhancements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8DB0C4-C8BC-4EBF-B809-7767044E0340}" type="slidenum">
              <a:rPr lang="en-AU" altLang="en-US">
                <a:solidFill>
                  <a:schemeClr val="bg1"/>
                </a:solidFill>
              </a:rPr>
              <a:pPr/>
              <a:t>6</a:t>
            </a:fld>
            <a:endParaRPr lang="en-AU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rquoise Theme">
  <a:themeElements>
    <a:clrScheme name="VCAT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0094B3"/>
      </a:accent1>
      <a:accent2>
        <a:srgbClr val="006778"/>
      </a:accent2>
      <a:accent3>
        <a:srgbClr val="AEA400"/>
      </a:accent3>
      <a:accent4>
        <a:srgbClr val="557630"/>
      </a:accent4>
      <a:accent5>
        <a:srgbClr val="A71930"/>
      </a:accent5>
      <a:accent6>
        <a:srgbClr val="004153"/>
      </a:accent6>
      <a:hlink>
        <a:srgbClr val="0094B3"/>
      </a:hlink>
      <a:folHlink>
        <a:srgbClr val="0094B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neric PowerPoint Template.potx" id="{8B315DC1-9B49-4BBF-BD4D-284498214BBC}" vid="{316E7D7E-5279-4138-8273-F419EB193748}"/>
    </a:ext>
  </a:extLst>
</a:theme>
</file>

<file path=ppt/theme/theme2.xml><?xml version="1.0" encoding="utf-8"?>
<a:theme xmlns:a="http://schemas.openxmlformats.org/drawingml/2006/main" name="Teal Theme">
  <a:themeElements>
    <a:clrScheme name="VCAT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0094B3"/>
      </a:accent1>
      <a:accent2>
        <a:srgbClr val="006778"/>
      </a:accent2>
      <a:accent3>
        <a:srgbClr val="AEA400"/>
      </a:accent3>
      <a:accent4>
        <a:srgbClr val="557630"/>
      </a:accent4>
      <a:accent5>
        <a:srgbClr val="A71930"/>
      </a:accent5>
      <a:accent6>
        <a:srgbClr val="004153"/>
      </a:accent6>
      <a:hlink>
        <a:srgbClr val="0094B3"/>
      </a:hlink>
      <a:folHlink>
        <a:srgbClr val="0094B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neric PowerPoint Template.potx" id="{8B315DC1-9B49-4BBF-BD4D-284498214BBC}" vid="{316E7D7E-5279-4138-8273-F419EB193748}"/>
    </a:ext>
  </a:extLst>
</a:theme>
</file>

<file path=ppt/theme/theme3.xml><?xml version="1.0" encoding="utf-8"?>
<a:theme xmlns:a="http://schemas.openxmlformats.org/drawingml/2006/main" name="Red Theme">
  <a:themeElements>
    <a:clrScheme name="VCAT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0094B3"/>
      </a:accent1>
      <a:accent2>
        <a:srgbClr val="006778"/>
      </a:accent2>
      <a:accent3>
        <a:srgbClr val="AEA400"/>
      </a:accent3>
      <a:accent4>
        <a:srgbClr val="557630"/>
      </a:accent4>
      <a:accent5>
        <a:srgbClr val="A71930"/>
      </a:accent5>
      <a:accent6>
        <a:srgbClr val="004153"/>
      </a:accent6>
      <a:hlink>
        <a:srgbClr val="0094B3"/>
      </a:hlink>
      <a:folHlink>
        <a:srgbClr val="0094B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neric PowerPoint Template.potx" id="{8B315DC1-9B49-4BBF-BD4D-284498214BBC}" vid="{316E7D7E-5279-4138-8273-F419EB193748}"/>
    </a:ext>
  </a:extLst>
</a:theme>
</file>

<file path=ppt/theme/theme4.xml><?xml version="1.0" encoding="utf-8"?>
<a:theme xmlns:a="http://schemas.openxmlformats.org/drawingml/2006/main" name="Olive Theme">
  <a:themeElements>
    <a:clrScheme name="VCAT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0094B3"/>
      </a:accent1>
      <a:accent2>
        <a:srgbClr val="006778"/>
      </a:accent2>
      <a:accent3>
        <a:srgbClr val="AEA400"/>
      </a:accent3>
      <a:accent4>
        <a:srgbClr val="557630"/>
      </a:accent4>
      <a:accent5>
        <a:srgbClr val="A71930"/>
      </a:accent5>
      <a:accent6>
        <a:srgbClr val="004153"/>
      </a:accent6>
      <a:hlink>
        <a:srgbClr val="0094B3"/>
      </a:hlink>
      <a:folHlink>
        <a:srgbClr val="0094B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neric PowerPoint Template.potx" id="{8B315DC1-9B49-4BBF-BD4D-284498214BBC}" vid="{316E7D7E-5279-4138-8273-F419EB193748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VCAT PowerPoint Template</Template>
  <TotalTime>1109</TotalTime>
  <Words>148</Words>
  <Application>Microsoft Office PowerPoint</Application>
  <PresentationFormat>On-screen Show (4:3)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Wingdings</vt:lpstr>
      <vt:lpstr>Calibri</vt:lpstr>
      <vt:lpstr>Turquoise Theme</vt:lpstr>
      <vt:lpstr>Teal Theme</vt:lpstr>
      <vt:lpstr>Red Theme</vt:lpstr>
      <vt:lpstr>Olive Theme</vt:lpstr>
      <vt:lpstr>Client needs and satisfaction</vt:lpstr>
      <vt:lpstr>Service snapshot</vt:lpstr>
      <vt:lpstr>Why tribunals exist</vt:lpstr>
      <vt:lpstr>Our public value statement</vt:lpstr>
      <vt:lpstr>Key design principles</vt:lpstr>
      <vt:lpstr>Key service enhancements</vt:lpstr>
    </vt:vector>
  </TitlesOfParts>
  <Company>Victorian Department of Justice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Colour themes and layouts</dc:title>
  <dc:creator>Lee Arnold</dc:creator>
  <cp:lastModifiedBy>Sharmini A Fernando</cp:lastModifiedBy>
  <cp:revision>61</cp:revision>
  <dcterms:created xsi:type="dcterms:W3CDTF">2015-09-25T05:13:50Z</dcterms:created>
  <dcterms:modified xsi:type="dcterms:W3CDTF">2017-10-12T05:27:04Z</dcterms:modified>
</cp:coreProperties>
</file>